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2" r:id="rId5"/>
    <p:sldId id="263" r:id="rId6"/>
    <p:sldId id="266" r:id="rId7"/>
    <p:sldId id="260" r:id="rId8"/>
    <p:sldId id="264" r:id="rId9"/>
    <p:sldId id="265" r:id="rId10"/>
    <p:sldId id="262" r:id="rId11"/>
    <p:sldId id="267" r:id="rId12"/>
    <p:sldId id="268" r:id="rId13"/>
    <p:sldId id="269" r:id="rId14"/>
    <p:sldId id="270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71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5" autoAdjust="0"/>
  </p:normalViewPr>
  <p:slideViewPr>
    <p:cSldViewPr>
      <p:cViewPr varScale="1">
        <p:scale>
          <a:sx n="70" d="100"/>
          <a:sy n="70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0043B-6000-49FB-B9A1-5627ED835F5C}" type="datetimeFigureOut">
              <a:rPr lang="de-DE" smtClean="0"/>
              <a:pPr/>
              <a:t>14.08.2015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E824-CAA9-4476-95A8-278B6D4B13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2023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DE824-CAA9-4476-95A8-278B6D4B13F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739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DE824-CAA9-4476-95A8-278B6D4B13F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2974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DE824-CAA9-4476-95A8-278B6D4B13F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231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DE824-CAA9-4476-95A8-278B6D4B13FA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8527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DE824-CAA9-4476-95A8-278B6D4B13FA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34314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DE824-CAA9-4476-95A8-278B6D4B13F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2851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DE824-CAA9-4476-95A8-278B6D4B13F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81604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DE824-CAA9-4476-95A8-278B6D4B13F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60777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DE824-CAA9-4476-95A8-278B6D4B13FA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116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11.03.2013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Michael Haug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175" y="260350"/>
            <a:ext cx="8413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11.03.2013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Michael Haug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11.03.2013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Michael Haug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11.03.2013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Michael Haug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11.03.2013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Michael Haug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11.03.2013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Michael Haug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11.03.2013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Michael Haug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11.03.2013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Michael Haug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11.03.2013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Michael Haug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11.03.2013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Michael Haug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11.03.2013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Michael Haug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11.03.2013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© Michael Haug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baseline="0">
                <a:solidFill>
                  <a:srgbClr val="FF0000"/>
                </a:solidFill>
                <a:latin typeface="Calibri" pitchFamily="34" charset="0"/>
              </a:defRPr>
            </a:lvl1pPr>
          </a:lstStyle>
          <a:p>
            <a:fld id="{D740DCCC-1251-40BC-83E9-F6048C2FE6B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260350"/>
            <a:ext cx="8413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heck%20dein%20Profil%20bevor%20es%20andere%20tun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/>
          <a:lstStyle/>
          <a:p>
            <a:r>
              <a:rPr lang="de-DE" b="1" dirty="0" err="1" smtClean="0"/>
              <a:t>Social</a:t>
            </a:r>
            <a:r>
              <a:rPr lang="de-DE" b="1" dirty="0" smtClean="0"/>
              <a:t> Networks</a:t>
            </a:r>
            <a:br>
              <a:rPr lang="de-DE" b="1" dirty="0" smtClean="0"/>
            </a:br>
            <a:r>
              <a:rPr lang="de-DE" b="1" dirty="0" smtClean="0"/>
              <a:t>Gefahren &amp; Funktionsweise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de-DE" sz="1800" dirty="0"/>
              <a:t>Recht am eigenen Bild</a:t>
            </a:r>
          </a:p>
          <a:p>
            <a:pPr>
              <a:lnSpc>
                <a:spcPct val="80000"/>
              </a:lnSpc>
              <a:defRPr/>
            </a:pPr>
            <a:r>
              <a:rPr lang="de-DE" sz="1800" dirty="0"/>
              <a:t>Abbildung nur mit Einwilligung (schriftlich)</a:t>
            </a:r>
          </a:p>
          <a:p>
            <a:pPr>
              <a:lnSpc>
                <a:spcPct val="80000"/>
              </a:lnSpc>
              <a:defRPr/>
            </a:pPr>
            <a:r>
              <a:rPr lang="de-DE" sz="1800" dirty="0"/>
              <a:t>Ausnahme:</a:t>
            </a:r>
          </a:p>
          <a:p>
            <a:pPr lvl="1">
              <a:lnSpc>
                <a:spcPct val="80000"/>
              </a:lnSpc>
              <a:defRPr/>
            </a:pPr>
            <a:r>
              <a:rPr lang="de-DE" sz="1800" dirty="0"/>
              <a:t>Bildnis der Zeitgeschichte</a:t>
            </a:r>
          </a:p>
          <a:p>
            <a:pPr lvl="1">
              <a:lnSpc>
                <a:spcPct val="80000"/>
              </a:lnSpc>
              <a:defRPr/>
            </a:pPr>
            <a:r>
              <a:rPr lang="de-DE" sz="1800" dirty="0"/>
              <a:t>Personen nur als Beiwerk</a:t>
            </a:r>
          </a:p>
          <a:p>
            <a:pPr lvl="1">
              <a:lnSpc>
                <a:spcPct val="80000"/>
              </a:lnSpc>
              <a:defRPr/>
            </a:pPr>
            <a:r>
              <a:rPr lang="de-DE" sz="1800" dirty="0"/>
              <a:t>Versammlungen, Aufzüge</a:t>
            </a:r>
          </a:p>
          <a:p>
            <a:pPr lvl="1">
              <a:lnSpc>
                <a:spcPct val="80000"/>
              </a:lnSpc>
              <a:defRPr/>
            </a:pPr>
            <a:r>
              <a:rPr lang="de-DE" sz="1800" dirty="0"/>
              <a:t>Kunst</a:t>
            </a:r>
          </a:p>
          <a:p>
            <a:pPr lvl="1">
              <a:lnSpc>
                <a:spcPct val="80000"/>
              </a:lnSpc>
              <a:defRPr/>
            </a:pPr>
            <a:r>
              <a:rPr lang="de-DE" sz="1800" dirty="0"/>
              <a:t>Panoramafreiheit</a:t>
            </a:r>
          </a:p>
          <a:p>
            <a:pPr lvl="2">
              <a:lnSpc>
                <a:spcPct val="80000"/>
              </a:lnSpc>
              <a:defRPr/>
            </a:pPr>
            <a:r>
              <a:rPr lang="de-DE" sz="1800" dirty="0"/>
              <a:t>Es sei denn, ein berechtigtes Interesse des Abgebildeten wird verletzt</a:t>
            </a:r>
          </a:p>
          <a:p>
            <a:pPr marL="896938" lvl="2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de-DE" sz="1800" dirty="0"/>
          </a:p>
          <a:p>
            <a:pPr>
              <a:lnSpc>
                <a:spcPct val="80000"/>
              </a:lnSpc>
              <a:defRPr/>
            </a:pPr>
            <a:r>
              <a:rPr lang="de-DE" sz="1800" dirty="0">
                <a:sym typeface="Wingdings" panose="05000000000000000000" pitchFamily="2" charset="2"/>
              </a:rPr>
              <a:t> Fotos am Besten selber machen oder Einwilligung einholen</a:t>
            </a:r>
          </a:p>
          <a:p>
            <a:pPr>
              <a:lnSpc>
                <a:spcPct val="80000"/>
              </a:lnSpc>
              <a:defRPr/>
            </a:pPr>
            <a:r>
              <a:rPr lang="de-DE" sz="1800" dirty="0"/>
              <a:t>Habe ich das Recht das Bild für den geplanten Zweck zu nutzen? </a:t>
            </a:r>
          </a:p>
          <a:p>
            <a:pPr>
              <a:lnSpc>
                <a:spcPct val="80000"/>
              </a:lnSpc>
              <a:defRPr/>
            </a:pPr>
            <a:r>
              <a:rPr lang="de-DE" sz="1800" dirty="0"/>
              <a:t>keine fremden Bilder in SN, weil ich Rechte Dritter weitergebe</a:t>
            </a:r>
          </a:p>
          <a:p>
            <a:pPr>
              <a:lnSpc>
                <a:spcPct val="80000"/>
              </a:lnSpc>
              <a:defRPr/>
            </a:pPr>
            <a:r>
              <a:rPr lang="de-DE" sz="1800" dirty="0"/>
              <a:t>ähnlich bei </a:t>
            </a:r>
            <a:r>
              <a:rPr lang="de-DE" sz="1800" dirty="0" smtClean="0"/>
              <a:t>Lizenzbildern</a:t>
            </a:r>
            <a:endParaRPr lang="de-DE" sz="18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Urheberrecht - Fotografie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Michael Haug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Beiträge und </a:t>
            </a:r>
            <a:r>
              <a:rPr lang="de-DE" dirty="0" err="1" smtClean="0">
                <a:solidFill>
                  <a:srgbClr val="FF0000"/>
                </a:solidFill>
              </a:rPr>
              <a:t>Kommenare</a:t>
            </a:r>
            <a:r>
              <a:rPr lang="de-DE" dirty="0" smtClean="0">
                <a:solidFill>
                  <a:srgbClr val="FF0000"/>
                </a:solidFill>
              </a:rPr>
              <a:t> verfassen…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126" name="Picture 6" descr="C:\Users\Michael\AppData\Local\Temp\x10sctmp20.png"/>
          <p:cNvPicPr>
            <a:picLocks noChangeAspect="1" noChangeArrowheads="1"/>
          </p:cNvPicPr>
          <p:nvPr/>
        </p:nvPicPr>
        <p:blipFill>
          <a:blip r:embed="rId3" cstate="print"/>
          <a:srcRect t="27930" b="12981"/>
          <a:stretch>
            <a:fillRect/>
          </a:stretch>
        </p:blipFill>
        <p:spPr bwMode="auto">
          <a:xfrm>
            <a:off x="0" y="1728000"/>
            <a:ext cx="9144000" cy="5130000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5220072" y="1916832"/>
            <a:ext cx="374441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Veröffentlichung von</a:t>
            </a:r>
          </a:p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Bildern / Videos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Statusmeldungen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Diskussionen über Spiele/Spieler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„Gefällt mir“ – Status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51520" y="1988840"/>
            <a:ext cx="4824536" cy="3620145"/>
            <a:chOff x="251520" y="1988840"/>
            <a:chExt cx="4824536" cy="3620145"/>
          </a:xfrm>
        </p:grpSpPr>
        <p:pic>
          <p:nvPicPr>
            <p:cNvPr id="24578" name="Pokerbild" descr="A46FFEC2-F6B4-41FB-B63A-CCE3D12969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988840"/>
              <a:ext cx="4805909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feld 9"/>
            <p:cNvSpPr txBox="1"/>
            <p:nvPr/>
          </p:nvSpPr>
          <p:spPr>
            <a:xfrm>
              <a:off x="3491880" y="5301208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© Michael Haug</a:t>
              </a:r>
              <a:endPara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Grafik 11" descr="429655_415064741917998_187081727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060849"/>
            <a:ext cx="4752528" cy="4280182"/>
          </a:xfrm>
          <a:prstGeom prst="rect">
            <a:avLst/>
          </a:prstGeom>
        </p:spPr>
      </p:pic>
      <p:pic>
        <p:nvPicPr>
          <p:cNvPr id="14" name="Grafik 13" descr="487476_428501000563781_298878454_n.jpg"/>
          <p:cNvPicPr>
            <a:picLocks noChangeAspect="1"/>
          </p:cNvPicPr>
          <p:nvPr/>
        </p:nvPicPr>
        <p:blipFill>
          <a:blip r:embed="rId6" cstate="print"/>
          <a:srcRect b="4928"/>
          <a:stretch>
            <a:fillRect/>
          </a:stretch>
        </p:blipFill>
        <p:spPr>
          <a:xfrm>
            <a:off x="827584" y="2348879"/>
            <a:ext cx="3312368" cy="4509121"/>
          </a:xfrm>
          <a:prstGeom prst="rect">
            <a:avLst/>
          </a:prstGeom>
        </p:spPr>
      </p:pic>
      <p:pic>
        <p:nvPicPr>
          <p:cNvPr id="13" name="Grafik 1"/>
          <p:cNvPicPr/>
          <p:nvPr/>
        </p:nvPicPr>
        <p:blipFill>
          <a:blip r:embed="rId7" cstate="print"/>
          <a:srcRect l="2213" t="17224" r="3874" b="32480"/>
          <a:stretch>
            <a:fillRect/>
          </a:stretch>
        </p:blipFill>
        <p:spPr>
          <a:xfrm>
            <a:off x="0" y="1700808"/>
            <a:ext cx="9320607" cy="2806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endParaRPr lang="de-DE" sz="1800" dirty="0" smtClean="0"/>
          </a:p>
          <a:p>
            <a:pPr>
              <a:lnSpc>
                <a:spcPct val="80000"/>
              </a:lnSpc>
              <a:buNone/>
              <a:defRPr/>
            </a:pPr>
            <a:endParaRPr lang="de-DE" sz="1800" dirty="0"/>
          </a:p>
          <a:p>
            <a:pPr>
              <a:lnSpc>
                <a:spcPct val="80000"/>
              </a:lnSpc>
              <a:buNone/>
              <a:defRPr/>
            </a:pPr>
            <a:endParaRPr lang="de-DE" sz="18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de-DE" sz="3600" dirty="0" smtClean="0"/>
              <a:t>Verstöße gegen die Schiedsrichterordnung, der Schiedsrichterkameradschaft oder der Satzung werden durch den VSRA geahndet</a:t>
            </a:r>
            <a:endParaRPr lang="de-DE" sz="1800" dirty="0" smtClean="0"/>
          </a:p>
          <a:p>
            <a:pPr>
              <a:lnSpc>
                <a:spcPct val="80000"/>
              </a:lnSpc>
              <a:buNone/>
              <a:defRPr/>
            </a:pPr>
            <a:endParaRPr lang="de-DE" sz="1800" dirty="0" smtClean="0"/>
          </a:p>
          <a:p>
            <a:pPr>
              <a:lnSpc>
                <a:spcPct val="80000"/>
              </a:lnSpc>
              <a:buNone/>
              <a:defRPr/>
            </a:pPr>
            <a:endParaRPr lang="de-DE" sz="1800" dirty="0" smtClean="0"/>
          </a:p>
          <a:p>
            <a:pPr algn="ctr">
              <a:lnSpc>
                <a:spcPct val="80000"/>
              </a:lnSpc>
              <a:buNone/>
              <a:defRPr/>
            </a:pPr>
            <a:r>
              <a:rPr lang="de-DE" dirty="0" smtClean="0">
                <a:solidFill>
                  <a:srgbClr val="FF0000"/>
                </a:solidFill>
              </a:rPr>
              <a:t>Verweis bis hin zur Streichung von der SR-Liste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Verstöße gegen Recht und Ordnung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Michael Haug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WFV schützt Euch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5602" name="Picture 2" descr="D:\Schiedsrichter\Bilder\DPM_2008\l076.jpg"/>
          <p:cNvPicPr>
            <a:picLocks noChangeAspect="1" noChangeArrowheads="1"/>
          </p:cNvPicPr>
          <p:nvPr/>
        </p:nvPicPr>
        <p:blipFill>
          <a:blip r:embed="rId2" cstate="print"/>
          <a:srcRect l="31373"/>
          <a:stretch>
            <a:fillRect/>
          </a:stretch>
        </p:blipFill>
        <p:spPr bwMode="auto">
          <a:xfrm>
            <a:off x="323528" y="1628799"/>
            <a:ext cx="3780420" cy="4721667"/>
          </a:xfrm>
          <a:prstGeom prst="rect">
            <a:avLst/>
          </a:prstGeom>
          <a:noFill/>
        </p:spPr>
      </p:pic>
      <p:sp>
        <p:nvSpPr>
          <p:cNvPr id="7" name="Ovale Legende 6"/>
          <p:cNvSpPr/>
          <p:nvPr/>
        </p:nvSpPr>
        <p:spPr>
          <a:xfrm>
            <a:off x="539552" y="1700808"/>
            <a:ext cx="936104" cy="504056"/>
          </a:xfrm>
          <a:prstGeom prst="wedgeEllipseCallout">
            <a:avLst>
              <a:gd name="adj1" fmla="val -88787"/>
              <a:gd name="adj2" fmla="val 771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70C0"/>
                </a:solidFill>
              </a:rPr>
              <a:t>Idiot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2915816" y="2204864"/>
            <a:ext cx="1728192" cy="504056"/>
          </a:xfrm>
          <a:prstGeom prst="wedgeEllipseCallout">
            <a:avLst>
              <a:gd name="adj1" fmla="val 29922"/>
              <a:gd name="adj2" fmla="val -237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B050"/>
                </a:solidFill>
              </a:rPr>
              <a:t>Kackvogel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395536" y="3717032"/>
            <a:ext cx="1368152" cy="504056"/>
          </a:xfrm>
          <a:prstGeom prst="wedgeEllipseCallout">
            <a:avLst>
              <a:gd name="adj1" fmla="val -89716"/>
              <a:gd name="adj2" fmla="val 1855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Wichser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Ovale Legende 9"/>
          <p:cNvSpPr/>
          <p:nvPr/>
        </p:nvSpPr>
        <p:spPr>
          <a:xfrm>
            <a:off x="1907704" y="4653136"/>
            <a:ext cx="2736304" cy="864096"/>
          </a:xfrm>
          <a:prstGeom prst="wedgeEllipseCallout">
            <a:avLst>
              <a:gd name="adj1" fmla="val 40240"/>
              <a:gd name="adj2" fmla="val 870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Du kriegst nachher noch aufs Maul!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de-DE" sz="1800" dirty="0" smtClean="0"/>
              <a:t>Beleidigungen und Tätlichkeiten auf dem Sportplatz</a:t>
            </a:r>
          </a:p>
          <a:p>
            <a:pPr>
              <a:lnSpc>
                <a:spcPct val="80000"/>
              </a:lnSpc>
              <a:defRPr/>
            </a:pPr>
            <a:endParaRPr lang="de-DE" sz="1800" dirty="0"/>
          </a:p>
          <a:p>
            <a:pPr>
              <a:lnSpc>
                <a:spcPct val="80000"/>
              </a:lnSpc>
              <a:defRPr/>
            </a:pPr>
            <a:r>
              <a:rPr lang="de-DE" sz="1800" dirty="0" smtClean="0"/>
              <a:t>Beleidigung, Stalking, Bedrohung u.a.  über Soziale Netzwerke</a:t>
            </a:r>
          </a:p>
          <a:p>
            <a:pPr>
              <a:lnSpc>
                <a:spcPct val="80000"/>
              </a:lnSpc>
              <a:defRPr/>
            </a:pPr>
            <a:endParaRPr lang="de-DE" sz="1800" dirty="0"/>
          </a:p>
          <a:p>
            <a:pPr>
              <a:lnSpc>
                <a:spcPct val="80000"/>
              </a:lnSpc>
              <a:defRPr/>
            </a:pPr>
            <a:endParaRPr lang="de-DE" sz="1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de-DE" sz="1800" dirty="0" smtClean="0">
                <a:solidFill>
                  <a:srgbClr val="FF0000"/>
                </a:solidFill>
              </a:rPr>
              <a:t>... der WFV unterstützt Euch</a:t>
            </a:r>
          </a:p>
          <a:p>
            <a:pPr>
              <a:lnSpc>
                <a:spcPct val="80000"/>
              </a:lnSpc>
              <a:buNone/>
              <a:defRPr/>
            </a:pPr>
            <a:endParaRPr lang="de-DE" sz="1800" dirty="0"/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de-DE" sz="1800" dirty="0" smtClean="0"/>
              <a:t>Inhalt sichern</a:t>
            </a: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de-DE" sz="1800" dirty="0" smtClean="0"/>
              <a:t>Inhalt/Nutzer bei </a:t>
            </a:r>
            <a:r>
              <a:rPr lang="de-DE" sz="1800" dirty="0" err="1" smtClean="0"/>
              <a:t>facebook</a:t>
            </a:r>
            <a:r>
              <a:rPr lang="de-DE" sz="1800" dirty="0" smtClean="0"/>
              <a:t> melden</a:t>
            </a: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de-DE" sz="1800" dirty="0" smtClean="0"/>
              <a:t>Vorfall sofort dem Obmann melden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"/>
              <a:defRPr/>
            </a:pPr>
            <a:r>
              <a:rPr lang="de-DE" sz="1400" dirty="0" smtClean="0"/>
              <a:t>Obmann schaltet VSRA ein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"/>
              <a:defRPr/>
            </a:pPr>
            <a:r>
              <a:rPr lang="de-DE" sz="1400" dirty="0" smtClean="0"/>
              <a:t>VSRA schaltet die Rechtsabteilung ein</a:t>
            </a:r>
          </a:p>
          <a:p>
            <a:pPr>
              <a:lnSpc>
                <a:spcPct val="80000"/>
              </a:lnSpc>
              <a:defRPr/>
            </a:pPr>
            <a:endParaRPr lang="de-DE" sz="1800" dirty="0"/>
          </a:p>
          <a:p>
            <a:pPr>
              <a:lnSpc>
                <a:spcPct val="80000"/>
              </a:lnSpc>
              <a:defRPr/>
            </a:pPr>
            <a:endParaRPr lang="de-DE" sz="1800" dirty="0" smtClean="0"/>
          </a:p>
          <a:p>
            <a:pPr>
              <a:lnSpc>
                <a:spcPct val="80000"/>
              </a:lnSpc>
              <a:defRPr/>
            </a:pPr>
            <a:endParaRPr lang="de-DE" sz="1800" dirty="0"/>
          </a:p>
          <a:p>
            <a:pPr>
              <a:lnSpc>
                <a:spcPct val="80000"/>
              </a:lnSpc>
              <a:defRPr/>
            </a:pPr>
            <a:endParaRPr lang="de-DE" sz="18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Michael Haug</a:t>
            </a:r>
            <a:endParaRPr lang="de-DE" dirty="0" smtClean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Inhalte sichern und melden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de-DE" sz="1800" dirty="0" err="1" smtClean="0"/>
              <a:t>Screenshot</a:t>
            </a:r>
            <a:r>
              <a:rPr lang="de-DE" sz="1800" dirty="0" smtClean="0"/>
              <a:t> der Eintragung, Bild etc. fertigen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î"/>
              <a:defRPr/>
            </a:pPr>
            <a:r>
              <a:rPr lang="de-DE" sz="1400" dirty="0" smtClean="0"/>
              <a:t>URL, Uhrzeit und Inhalt auf einem Bild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î"/>
              <a:defRPr/>
            </a:pPr>
            <a:endParaRPr lang="de-DE" sz="1400" dirty="0"/>
          </a:p>
          <a:p>
            <a:pPr marL="51435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de-DE" sz="1800" dirty="0" err="1" smtClean="0"/>
              <a:t>Screenshot</a:t>
            </a:r>
            <a:r>
              <a:rPr lang="de-DE" sz="1800" dirty="0" smtClean="0"/>
              <a:t> von Profil des Verfassers</a:t>
            </a:r>
            <a:br>
              <a:rPr lang="de-DE" sz="1800" dirty="0" smtClean="0"/>
            </a:br>
            <a:r>
              <a:rPr lang="de-DE" sz="1400" dirty="0" smtClean="0"/>
              <a:t>(z.B. von https://www.facebook.com/haugmich)</a:t>
            </a:r>
            <a:endParaRPr lang="de-DE" sz="1800" dirty="0" smtClean="0"/>
          </a:p>
          <a:p>
            <a:pPr marL="514350" indent="-457200">
              <a:lnSpc>
                <a:spcPct val="80000"/>
              </a:lnSpc>
              <a:buFont typeface="+mj-lt"/>
              <a:buAutoNum type="arabicPeriod"/>
              <a:defRPr/>
            </a:pPr>
            <a:endParaRPr lang="de-DE" sz="1800" dirty="0"/>
          </a:p>
          <a:p>
            <a:pPr marL="51435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de-DE" sz="1800" dirty="0" err="1" smtClean="0"/>
              <a:t>Screenshot</a:t>
            </a:r>
            <a:r>
              <a:rPr lang="de-DE" sz="1800" dirty="0" smtClean="0"/>
              <a:t> vom Graph des Verfassers</a:t>
            </a:r>
          </a:p>
          <a:p>
            <a:pPr lvl="2">
              <a:buFont typeface="Wingdings" pitchFamily="2" charset="2"/>
              <a:buChar char="î"/>
            </a:pPr>
            <a:r>
              <a:rPr lang="de-DE" sz="1400" dirty="0" smtClean="0"/>
              <a:t>URL (</a:t>
            </a:r>
            <a:r>
              <a:rPr lang="de-DE" sz="1400" dirty="0" smtClean="0">
                <a:solidFill>
                  <a:srgbClr val="FF0000"/>
                </a:solidFill>
              </a:rPr>
              <a:t>https://www.</a:t>
            </a:r>
            <a:r>
              <a:rPr lang="de-DE" sz="1400" dirty="0" smtClean="0"/>
              <a:t>facebook.com/haugmich) </a:t>
            </a:r>
            <a:r>
              <a:rPr lang="de-DE" sz="1400" u="sng" dirty="0" smtClean="0"/>
              <a:t>ABÄNDERN in </a:t>
            </a:r>
            <a:r>
              <a:rPr lang="de-DE" sz="1400" dirty="0" smtClean="0"/>
              <a:t>(</a:t>
            </a:r>
            <a:r>
              <a:rPr lang="de-DE" sz="1400" dirty="0" smtClean="0">
                <a:solidFill>
                  <a:srgbClr val="FF0000"/>
                </a:solidFill>
              </a:rPr>
              <a:t>graph.</a:t>
            </a:r>
            <a:r>
              <a:rPr lang="de-DE" sz="1400" dirty="0" smtClean="0"/>
              <a:t>facebook.com/</a:t>
            </a:r>
            <a:r>
              <a:rPr lang="de-DE" sz="1400" dirty="0" err="1" smtClean="0"/>
              <a:t>haugmich</a:t>
            </a:r>
            <a:r>
              <a:rPr lang="de-DE" sz="1400" dirty="0" smtClean="0"/>
              <a:t>)</a:t>
            </a:r>
            <a:endParaRPr lang="de-DE" sz="1800" dirty="0"/>
          </a:p>
          <a:p>
            <a:pPr lvl="2">
              <a:buFont typeface="Wingdings" pitchFamily="2" charset="2"/>
              <a:buChar char="î"/>
            </a:pPr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Inhalte/Person bei </a:t>
            </a:r>
            <a:r>
              <a:rPr lang="de-DE" sz="1800" dirty="0" err="1" smtClean="0"/>
              <a:t>facebook</a:t>
            </a:r>
            <a:r>
              <a:rPr lang="de-DE" sz="1800" dirty="0" smtClean="0"/>
              <a:t> melden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79512" y="2132856"/>
            <a:ext cx="8640960" cy="4679536"/>
            <a:chOff x="179512" y="2132856"/>
            <a:chExt cx="8640960" cy="4679536"/>
          </a:xfrm>
        </p:grpSpPr>
        <p:pic>
          <p:nvPicPr>
            <p:cNvPr id="26628" name="Picture 4" descr="C:\Users\Michael\AppData\Local\Temp\x10sctmp22.png"/>
            <p:cNvPicPr>
              <a:picLocks noChangeAspect="1" noChangeArrowheads="1"/>
            </p:cNvPicPr>
            <p:nvPr/>
          </p:nvPicPr>
          <p:blipFill>
            <a:blip r:embed="rId3" cstate="print"/>
            <a:srcRect t="5728"/>
            <a:stretch>
              <a:fillRect/>
            </a:stretch>
          </p:blipFill>
          <p:spPr bwMode="auto">
            <a:xfrm>
              <a:off x="395536" y="2204864"/>
              <a:ext cx="8413876" cy="4461700"/>
            </a:xfrm>
            <a:prstGeom prst="rect">
              <a:avLst/>
            </a:prstGeom>
            <a:noFill/>
          </p:spPr>
        </p:pic>
        <p:sp>
          <p:nvSpPr>
            <p:cNvPr id="7" name="Rechteck 6"/>
            <p:cNvSpPr/>
            <p:nvPr/>
          </p:nvSpPr>
          <p:spPr>
            <a:xfrm>
              <a:off x="179512" y="2132856"/>
              <a:ext cx="4680520" cy="43204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8388424" y="6380344"/>
              <a:ext cx="432048" cy="43204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6228184" y="4149080"/>
              <a:ext cx="1800200" cy="43204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1" name="Picture 6" descr="grap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240087" cy="166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Users\Michael\AppData\Local\Temp\x10sctmp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717032"/>
            <a:ext cx="2895600" cy="2162176"/>
          </a:xfrm>
          <a:prstGeom prst="rect">
            <a:avLst/>
          </a:prstGeom>
          <a:noFill/>
        </p:spPr>
      </p:pic>
      <p:pic>
        <p:nvPicPr>
          <p:cNvPr id="26632" name="Picture 8" descr="C:\Users\Michael\AppData\Local\Temp\x10sctmp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293096"/>
            <a:ext cx="4324350" cy="1390651"/>
          </a:xfrm>
          <a:prstGeom prst="rect">
            <a:avLst/>
          </a:prstGeom>
          <a:noFill/>
        </p:spPr>
      </p:pic>
      <p:pic>
        <p:nvPicPr>
          <p:cNvPr id="26634" name="Picture 10" descr="C:\Users\Michael\AppData\Local\Temp\x10sctmp2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509120"/>
            <a:ext cx="4371975" cy="790576"/>
          </a:xfrm>
          <a:prstGeom prst="rect">
            <a:avLst/>
          </a:prstGeom>
          <a:noFill/>
        </p:spPr>
      </p:pic>
      <p:pic>
        <p:nvPicPr>
          <p:cNvPr id="26636" name="Picture 12" descr="C:\Users\Michael\AppData\Local\Temp\x10sctmp2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3419474"/>
            <a:ext cx="4819650" cy="3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NIEMALS ANONYM	RECHTE ANDERER ACHTEN	FÜR SICH SPRECHEN</a:t>
            </a:r>
          </a:p>
          <a:p>
            <a:pPr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NETZ IST NICHT ANONYM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Egal wo Du dich </a:t>
            </a:r>
            <a:r>
              <a:rPr lang="de-DE" sz="1800" dirty="0"/>
              <a:t>im Internet </a:t>
            </a:r>
            <a:r>
              <a:rPr lang="de-DE" sz="1800" dirty="0" smtClean="0"/>
              <a:t>aufhältst, Du bist </a:t>
            </a:r>
            <a:r>
              <a:rPr lang="de-DE" sz="1800" dirty="0"/>
              <a:t>niemals anonym. </a:t>
            </a:r>
            <a:r>
              <a:rPr lang="de-DE" sz="1800" dirty="0" smtClean="0"/>
              <a:t>Achte </a:t>
            </a:r>
            <a:r>
              <a:rPr lang="de-DE" sz="1800" dirty="0"/>
              <a:t>daher immer die Rechte anderer und </a:t>
            </a:r>
            <a:r>
              <a:rPr lang="de-DE" sz="1800" dirty="0" smtClean="0"/>
              <a:t>veröffentliche </a:t>
            </a:r>
            <a:r>
              <a:rPr lang="de-DE" sz="1800" dirty="0"/>
              <a:t>ohne deren Zustimmung niemals Bilder, Videos oder andere persönliche </a:t>
            </a:r>
            <a:r>
              <a:rPr lang="de-DE" sz="1800" dirty="0" smtClean="0"/>
              <a:t>Dokumente.  Spreche immer </a:t>
            </a:r>
            <a:r>
              <a:rPr lang="de-DE" sz="1800" dirty="0"/>
              <a:t>nur für </a:t>
            </a:r>
            <a:r>
              <a:rPr lang="de-DE" sz="1800" dirty="0" smtClean="0"/>
              <a:t>Dich </a:t>
            </a:r>
            <a:r>
              <a:rPr lang="de-DE" sz="1800" dirty="0"/>
              <a:t>und nicht im Namen </a:t>
            </a:r>
            <a:r>
              <a:rPr lang="de-DE" sz="1800" dirty="0" smtClean="0"/>
              <a:t>Deiner </a:t>
            </a:r>
            <a:r>
              <a:rPr lang="de-DE" sz="1800" dirty="0"/>
              <a:t>Kollegen oder gar im Namen des WFV.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de-DE" sz="18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Social</a:t>
            </a:r>
            <a:r>
              <a:rPr lang="de-DE" dirty="0" smtClean="0">
                <a:solidFill>
                  <a:srgbClr val="FF0000"/>
                </a:solidFill>
              </a:rPr>
              <a:t> Media Guidelines in der Übersicht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Michael Haug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DAUERHAFTE SPEICHERUNG</a:t>
            </a:r>
          </a:p>
          <a:p>
            <a:pPr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 startAt="2"/>
            </a:pPr>
            <a:r>
              <a:rPr lang="de-DE" sz="1400" b="1" smtClean="0">
                <a:latin typeface="Arial" panose="020B0604020202020204" pitchFamily="34" charset="0"/>
                <a:cs typeface="Arial" panose="020B0604020202020204" pitchFamily="34" charset="0"/>
              </a:rPr>
              <a:t>DAS NETZ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VERGISST NIE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Denk </a:t>
            </a:r>
            <a:r>
              <a:rPr lang="de-DE" sz="1800" dirty="0"/>
              <a:t>bei allem was </a:t>
            </a:r>
            <a:r>
              <a:rPr lang="de-DE" sz="1800" dirty="0" smtClean="0"/>
              <a:t>Du </a:t>
            </a:r>
            <a:r>
              <a:rPr lang="de-DE" sz="1800" dirty="0"/>
              <a:t>im Internet </a:t>
            </a:r>
            <a:r>
              <a:rPr lang="de-DE" sz="1800" dirty="0" smtClean="0"/>
              <a:t>tust </a:t>
            </a:r>
            <a:r>
              <a:rPr lang="de-DE" sz="1800" dirty="0"/>
              <a:t>immer daran, dass alles dauerhaft gespeichert wird. Ein endgültiges Löschen von Daten ist unmöglich</a:t>
            </a:r>
            <a:r>
              <a:rPr lang="de-DE" sz="1800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de-DE" sz="18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Social</a:t>
            </a:r>
            <a:r>
              <a:rPr lang="de-DE" dirty="0" smtClean="0">
                <a:solidFill>
                  <a:srgbClr val="FF0000"/>
                </a:solidFill>
              </a:rPr>
              <a:t> Media Guidelines in der Übersicht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Michael Haug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0875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PRIVATSPHÄRE EINSTELLEN	EIGENE FREUNDE UNSICHTBAR MACHEN</a:t>
            </a:r>
          </a:p>
          <a:p>
            <a:pPr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 startAt="3"/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SICHERHEITSEINSTELLUNGEN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/>
              <a:t>Anmelden alleine reicht nicht aus. Die </a:t>
            </a:r>
            <a:r>
              <a:rPr lang="de-DE" sz="1800" dirty="0" err="1" smtClean="0"/>
              <a:t>Privatsphäreeinstellungen</a:t>
            </a:r>
            <a:r>
              <a:rPr lang="de-DE" sz="1800" dirty="0" smtClean="0"/>
              <a:t> </a:t>
            </a:r>
            <a:r>
              <a:rPr lang="de-DE" sz="1800" dirty="0"/>
              <a:t>von nahezu sämtlichen sozialen Netzwerken, Portalen oder Chaträumen sind so eingestellt, dass alles was </a:t>
            </a:r>
            <a:r>
              <a:rPr lang="de-DE" sz="1800" dirty="0" smtClean="0"/>
              <a:t>Du tust </a:t>
            </a:r>
            <a:r>
              <a:rPr lang="de-DE" sz="1800" dirty="0"/>
              <a:t>öffentlich zugänglich ist. </a:t>
            </a:r>
            <a:r>
              <a:rPr lang="de-DE" sz="1800" dirty="0" smtClean="0"/>
              <a:t>Wäge </a:t>
            </a:r>
            <a:r>
              <a:rPr lang="de-DE" sz="1800" dirty="0"/>
              <a:t>daher </a:t>
            </a:r>
            <a:r>
              <a:rPr lang="de-DE" sz="1800" dirty="0" smtClean="0"/>
              <a:t>immer ab</a:t>
            </a:r>
            <a:r>
              <a:rPr lang="de-DE" sz="1800" dirty="0"/>
              <a:t>, </a:t>
            </a:r>
            <a:r>
              <a:rPr lang="de-DE" sz="1800" dirty="0" smtClean="0"/>
              <a:t>was Du </a:t>
            </a:r>
            <a:r>
              <a:rPr lang="de-DE" sz="1800" dirty="0"/>
              <a:t>weltweit oder doch lieber nur mit </a:t>
            </a:r>
            <a:r>
              <a:rPr lang="de-DE" sz="1800" dirty="0" smtClean="0"/>
              <a:t>Deinen </a:t>
            </a:r>
            <a:r>
              <a:rPr lang="de-DE" sz="1800" dirty="0"/>
              <a:t>engsten Freunden teilen </a:t>
            </a:r>
            <a:r>
              <a:rPr lang="de-DE" sz="1800" dirty="0" smtClean="0"/>
              <a:t>möchtest. </a:t>
            </a:r>
            <a:r>
              <a:rPr lang="de-DE" sz="1800" dirty="0"/>
              <a:t>Die Liste der eigenen Freunde </a:t>
            </a:r>
            <a:r>
              <a:rPr lang="de-DE" sz="1800" dirty="0" smtClean="0"/>
              <a:t>solltest Du </a:t>
            </a:r>
            <a:r>
              <a:rPr lang="de-DE" sz="1800" dirty="0"/>
              <a:t>darüber hinaus nicht jedem zugänglich machen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Social</a:t>
            </a:r>
            <a:r>
              <a:rPr lang="de-DE" dirty="0" smtClean="0">
                <a:solidFill>
                  <a:srgbClr val="FF0000"/>
                </a:solidFill>
              </a:rPr>
              <a:t> Media Guidelines in der Übersicht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Michael Haug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614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BEZAHLT MIT EUREN DATEN	SENSIBILISIERT FREUNDE</a:t>
            </a:r>
          </a:p>
          <a:p>
            <a:pPr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 startAt="4"/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KOSTENLOSE SPIELE UND ANWENDUNGEN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Kostenlose </a:t>
            </a:r>
            <a:r>
              <a:rPr lang="de-DE" sz="1800" dirty="0"/>
              <a:t>Spiele und Anwendungen sind meist nicht umsonst, als Nutzer zahlt man lediglich in einer anderen Währung. Das Ziel dieser Angebote sind </a:t>
            </a:r>
            <a:r>
              <a:rPr lang="de-DE" sz="1800" dirty="0" smtClean="0"/>
              <a:t>Deine </a:t>
            </a:r>
            <a:r>
              <a:rPr lang="de-DE" sz="1800" dirty="0"/>
              <a:t>Kontaktdaten sowie die </a:t>
            </a:r>
            <a:r>
              <a:rPr lang="de-DE" sz="1800" dirty="0" smtClean="0"/>
              <a:t>Deiner </a:t>
            </a:r>
            <a:r>
              <a:rPr lang="de-DE" sz="1800" dirty="0"/>
              <a:t>Freunde. Durch diesen Adress- und Kontaktdatenhandel werden Jahr für Jahr Milliarden Euro Umsatz generiert. </a:t>
            </a:r>
            <a:r>
              <a:rPr lang="de-DE" sz="1800" dirty="0" smtClean="0"/>
              <a:t>Sensibilisiere </a:t>
            </a:r>
            <a:r>
              <a:rPr lang="de-DE" sz="1800" dirty="0"/>
              <a:t>daher auch </a:t>
            </a:r>
            <a:r>
              <a:rPr lang="de-DE" sz="1800" dirty="0" smtClean="0"/>
              <a:t>Deine </a:t>
            </a:r>
            <a:r>
              <a:rPr lang="de-DE" sz="1800" dirty="0"/>
              <a:t>Freunde und </a:t>
            </a:r>
            <a:r>
              <a:rPr lang="de-DE" sz="1800" dirty="0" smtClean="0"/>
              <a:t>hinterfrage </a:t>
            </a:r>
            <a:r>
              <a:rPr lang="de-DE" sz="1800" dirty="0"/>
              <a:t>den Mehrwert der jeweiligen Anwendung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Social</a:t>
            </a:r>
            <a:r>
              <a:rPr lang="de-DE" dirty="0" smtClean="0">
                <a:solidFill>
                  <a:srgbClr val="FF0000"/>
                </a:solidFill>
              </a:rPr>
              <a:t> Media Guidelines in der Übersicht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Michael Haug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729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SYMPATHIE UND ANTIPATHIE</a:t>
            </a:r>
          </a:p>
          <a:p>
            <a:pPr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 startAt="5"/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SCHRÄNK DICH NICHT EIN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Bedenke, </a:t>
            </a:r>
            <a:r>
              <a:rPr lang="de-DE" sz="1800" dirty="0"/>
              <a:t>wenn </a:t>
            </a:r>
            <a:r>
              <a:rPr lang="de-DE" sz="1800" dirty="0" smtClean="0"/>
              <a:t>Du </a:t>
            </a:r>
            <a:r>
              <a:rPr lang="de-DE" sz="1800" dirty="0"/>
              <a:t>im Netz offenkundig mit einem Verein </a:t>
            </a:r>
            <a:r>
              <a:rPr lang="de-DE" sz="1800" dirty="0" smtClean="0"/>
              <a:t>sympathisierst oder gar das Gegenteil der Fall sein sollte, </a:t>
            </a:r>
            <a:r>
              <a:rPr lang="de-DE" sz="1800" dirty="0"/>
              <a:t>sich dadurch </a:t>
            </a:r>
            <a:r>
              <a:rPr lang="de-DE" sz="1800" dirty="0" smtClean="0"/>
              <a:t>Deine </a:t>
            </a:r>
            <a:r>
              <a:rPr lang="de-DE" sz="1800" dirty="0"/>
              <a:t>Verwendungsmöglichkeiten einschränken.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Social</a:t>
            </a:r>
            <a:r>
              <a:rPr lang="de-DE" dirty="0" smtClean="0">
                <a:solidFill>
                  <a:srgbClr val="FF0000"/>
                </a:solidFill>
              </a:rPr>
              <a:t> Media Guidelines in der Übersicht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Michael Haug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132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 smtClean="0"/>
              <a:t>Michael Haug</a:t>
            </a:r>
            <a:br>
              <a:rPr lang="de-DE" dirty="0" smtClean="0"/>
            </a:br>
            <a:r>
              <a:rPr lang="de-DE" sz="2000" b="0" dirty="0" smtClean="0"/>
              <a:t>			</a:t>
            </a:r>
            <a:r>
              <a:rPr lang="de-DE" sz="2000" dirty="0" smtClean="0"/>
              <a:t>30</a:t>
            </a:r>
            <a:r>
              <a:rPr lang="de-DE" sz="2000" b="0" dirty="0" smtClean="0"/>
              <a:t> </a:t>
            </a:r>
            <a:r>
              <a:rPr lang="de-DE" sz="2000" b="0" dirty="0" smtClean="0"/>
              <a:t>Jahre </a:t>
            </a:r>
            <a:r>
              <a:rPr lang="de-DE" sz="2000" b="0" dirty="0" smtClean="0"/>
              <a:t>jung, </a:t>
            </a:r>
            <a:r>
              <a:rPr lang="de-DE" sz="2000" b="0" dirty="0" smtClean="0"/>
              <a:t>ledig u. keine Kinder</a:t>
            </a:r>
            <a:br>
              <a:rPr lang="de-DE" sz="2000" b="0" dirty="0" smtClean="0"/>
            </a:b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sz="2100" b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SCHIEDSRICHTER 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SEIT 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1999</a:t>
            </a:r>
          </a:p>
          <a:p>
            <a:pPr>
              <a:buNone/>
            </a:pPr>
            <a:r>
              <a:rPr lang="de-DE" sz="2300" b="1" dirty="0">
                <a:latin typeface="+mj-lt"/>
                <a:cs typeface="Arial" pitchFamily="34" charset="0"/>
              </a:rPr>
              <a:t>	</a:t>
            </a:r>
            <a:r>
              <a:rPr lang="de-DE" sz="2300" b="1" dirty="0" smtClean="0">
                <a:latin typeface="+mj-lt"/>
                <a:cs typeface="Arial" pitchFamily="34" charset="0"/>
              </a:rPr>
              <a:t>			</a:t>
            </a:r>
            <a:r>
              <a:rPr lang="de-DE" sz="2300" dirty="0" smtClean="0">
                <a:latin typeface="+mj-lt"/>
              </a:rPr>
              <a:t>SRG Schwäbisch Hall </a:t>
            </a:r>
            <a:r>
              <a:rPr lang="de-DE" sz="2300" b="0" dirty="0" smtClean="0">
                <a:latin typeface="+mj-lt"/>
              </a:rPr>
              <a:t/>
            </a:r>
            <a:br>
              <a:rPr lang="de-DE" sz="2300" b="0" dirty="0" smtClean="0">
                <a:latin typeface="+mj-lt"/>
              </a:rPr>
            </a:br>
            <a:r>
              <a:rPr lang="de-DE" sz="2300" b="0" dirty="0" smtClean="0">
                <a:latin typeface="+mj-lt"/>
              </a:rPr>
              <a:t>			</a:t>
            </a:r>
            <a:r>
              <a:rPr lang="de-DE" sz="2300" dirty="0">
                <a:latin typeface="+mj-lt"/>
              </a:rPr>
              <a:t>SR Bezirksliga u. SRA bis zur Oberliga</a:t>
            </a:r>
            <a:br>
              <a:rPr lang="de-DE" sz="2300" dirty="0">
                <a:latin typeface="+mj-lt"/>
              </a:rPr>
            </a:br>
            <a:endParaRPr lang="de-DE" sz="21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POLIZEIBEAMTER SEIT 2003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			</a:t>
            </a:r>
            <a:r>
              <a:rPr lang="de-DE" sz="2300" b="0" dirty="0" smtClean="0"/>
              <a:t>landesweit zuständig für </a:t>
            </a:r>
            <a:r>
              <a:rPr lang="de-DE" sz="2300" b="0" dirty="0" err="1" smtClean="0"/>
              <a:t>Social</a:t>
            </a:r>
            <a:r>
              <a:rPr lang="de-DE" sz="2300" b="0" dirty="0" smtClean="0"/>
              <a:t> Media in der Polizei BW</a:t>
            </a:r>
            <a:br>
              <a:rPr lang="de-DE" sz="2300" b="0" dirty="0" smtClean="0"/>
            </a:br>
            <a:r>
              <a:rPr lang="de-DE" sz="2300" b="0" dirty="0" smtClean="0"/>
              <a:t>			bundesweiter Ansprechpartner für </a:t>
            </a:r>
            <a:r>
              <a:rPr lang="de-DE" sz="2300" b="0" dirty="0" err="1" smtClean="0"/>
              <a:t>Social</a:t>
            </a:r>
            <a:r>
              <a:rPr lang="de-DE" sz="2300" b="0" dirty="0" smtClean="0"/>
              <a:t> Media</a:t>
            </a:r>
          </a:p>
          <a:p>
            <a:pPr>
              <a:buNone/>
            </a:pPr>
            <a:r>
              <a:rPr lang="de-DE" sz="21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100" b="0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TRAINER B – LIZENZ SEIT 2005</a:t>
            </a:r>
          </a:p>
          <a:p>
            <a:pPr>
              <a:buNone/>
            </a:pPr>
            <a:r>
              <a:rPr lang="de-DE" sz="2100" b="1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1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		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			DEBEKA VERSICHERUNG SEIT 2005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de-DE" sz="2300" dirty="0" smtClean="0"/>
              <a:t>Mitglied im TOP-Club seit 2008</a:t>
            </a:r>
            <a:endParaRPr lang="de-DE" sz="2400" dirty="0"/>
          </a:p>
          <a:p>
            <a:pPr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STV. VORSITZENDER DER 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JUNGEN 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POLIZEI SEIT 2012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/>
            </a:r>
            <a:br>
              <a:rPr lang="de-DE" sz="1800" b="1" dirty="0"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latin typeface="Arial" pitchFamily="34" charset="0"/>
                <a:cs typeface="Arial" pitchFamily="34" charset="0"/>
              </a:rPr>
              <a:t>		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STV. LANDESVORSITZENDER DER 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JUNGEN POLIZEI 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BW SEIT 2012</a:t>
            </a:r>
          </a:p>
          <a:p>
            <a:pPr>
              <a:buNone/>
            </a:pPr>
            <a:r>
              <a:rPr lang="de-DE" sz="2100" b="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sz="1800" b="0" dirty="0" smtClean="0"/>
              <a:t>		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STV. VORSITZENDER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DES SPORTGERICHTS HOHENLOHE SEIT 2013</a:t>
            </a:r>
          </a:p>
          <a:p>
            <a:pPr>
              <a:buNone/>
            </a:pPr>
            <a:endParaRPr lang="de-DE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			MITGLIED Projektgruppe Ziel 9 „Soziale Netzwerke“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wfv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-Masterplan</a:t>
            </a: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Michael Haug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BIST SCHIEDSRICHTER</a:t>
            </a:r>
          </a:p>
          <a:p>
            <a:pPr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 startAt="6"/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VERNACHLÄSSIGE NICHT DEINE PFLICHTEN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Wir Schiedsrichter haben uns insbesondere an die Schiedsrichterordnung in Verbindung mit der Satzung zu halten. Darum gilt es nicht gegen Anordnungen der Schiedsrichterausschüsse oder gegen die Schiedsrichterkameradschaft zu verstoßen.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Social</a:t>
            </a:r>
            <a:r>
              <a:rPr lang="de-DE" dirty="0" smtClean="0">
                <a:solidFill>
                  <a:srgbClr val="FF0000"/>
                </a:solidFill>
              </a:rPr>
              <a:t> Media Guidelines in der Übersicht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Michael Haug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4642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 NETZWERKE SIND NICHT ALLES</a:t>
            </a:r>
          </a:p>
          <a:p>
            <a:pPr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 startAt="7"/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OFFLINE STATT ONLINE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Trotz </a:t>
            </a:r>
            <a:r>
              <a:rPr lang="de-DE" sz="1800" dirty="0"/>
              <a:t>allen vermeintlichen Vorteilen des Austausches und der Verknüpfung mit Freunden im Internet, </a:t>
            </a:r>
            <a:r>
              <a:rPr lang="de-DE" sz="1800" dirty="0" smtClean="0"/>
              <a:t>vergiss </a:t>
            </a:r>
            <a:r>
              <a:rPr lang="de-DE" sz="1800" dirty="0"/>
              <a:t>dabei nicht </a:t>
            </a:r>
            <a:r>
              <a:rPr lang="de-DE" sz="1800" dirty="0" smtClean="0"/>
              <a:t>Deine </a:t>
            </a:r>
            <a:r>
              <a:rPr lang="de-DE" sz="1800" dirty="0"/>
              <a:t>Freunde außerhalb der Onlinewelt.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Social</a:t>
            </a:r>
            <a:r>
              <a:rPr lang="de-DE" dirty="0" smtClean="0">
                <a:solidFill>
                  <a:srgbClr val="FF0000"/>
                </a:solidFill>
              </a:rPr>
              <a:t> Media Guidelines in der Übersicht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Michael Haug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003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Vielen Dank für Eure</a:t>
            </a:r>
            <a:br>
              <a:rPr lang="de-DE" b="1" dirty="0" smtClean="0"/>
            </a:br>
            <a:r>
              <a:rPr lang="de-DE" b="1" dirty="0" smtClean="0"/>
              <a:t>Aufmerksamkeit</a:t>
            </a:r>
            <a:endParaRPr lang="de-DE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Michael Haug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Soziale Netzwerke"/>
          <p:cNvSpPr>
            <a:spLocks noGrp="1"/>
          </p:cNvSpPr>
          <p:nvPr>
            <p:ph idx="1"/>
          </p:nvPr>
        </p:nvSpPr>
        <p:spPr>
          <a:xfrm>
            <a:off x="5508104" y="1600200"/>
            <a:ext cx="31786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Soziale Netzwerke sind Beziehungsgeflechte, die von Teilnehmern mit gleichen Interessen genutzt werden und über die diese persönliche Daten austauschen und Beziehungen zueinander herstellen und vertiefen. </a:t>
            </a:r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Welche </a:t>
            </a:r>
            <a:r>
              <a:rPr lang="de-DE" dirty="0" err="1" smtClean="0">
                <a:solidFill>
                  <a:srgbClr val="FF0000"/>
                </a:solidFill>
              </a:rPr>
              <a:t>Social</a:t>
            </a:r>
            <a:r>
              <a:rPr lang="de-DE" dirty="0" smtClean="0">
                <a:solidFill>
                  <a:srgbClr val="FF0000"/>
                </a:solidFill>
              </a:rPr>
              <a:t> Networks gibt es und was versteht man darunter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" name="Grafik 9" descr="S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47430"/>
            <a:ext cx="5364088" cy="5310570"/>
          </a:xfrm>
          <a:prstGeom prst="rect">
            <a:avLst/>
          </a:prstGeom>
        </p:spPr>
      </p:pic>
      <p:pic>
        <p:nvPicPr>
          <p:cNvPr id="12" name="Grafik 11" descr="SN-Auswah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455743"/>
            <a:ext cx="1774250" cy="5402257"/>
          </a:xfrm>
          <a:prstGeom prst="rect">
            <a:avLst/>
          </a:prstGeom>
        </p:spPr>
      </p:pic>
      <p:pic>
        <p:nvPicPr>
          <p:cNvPr id="17" name="Grafik 16" descr="890.jpg.png"/>
          <p:cNvPicPr>
            <a:picLocks noChangeAspect="1"/>
          </p:cNvPicPr>
          <p:nvPr/>
        </p:nvPicPr>
        <p:blipFill>
          <a:blip r:embed="rId4" cstate="print"/>
          <a:srcRect t="16400" b="16731"/>
          <a:stretch>
            <a:fillRect/>
          </a:stretch>
        </p:blipFill>
        <p:spPr>
          <a:xfrm>
            <a:off x="1331640" y="3284984"/>
            <a:ext cx="2771800" cy="1042566"/>
          </a:xfrm>
          <a:prstGeom prst="rect">
            <a:avLst/>
          </a:prstGeom>
        </p:spPr>
      </p:pic>
      <p:sp>
        <p:nvSpPr>
          <p:cNvPr id="19" name="Text facebook"/>
          <p:cNvSpPr txBox="1">
            <a:spLocks/>
          </p:cNvSpPr>
          <p:nvPr/>
        </p:nvSpPr>
        <p:spPr>
          <a:xfrm>
            <a:off x="5508000" y="1602000"/>
            <a:ext cx="3384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/>
              <a:t> Über 1,27 Mrd. aktive Nutzer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/>
              <a:t> </a:t>
            </a:r>
            <a:r>
              <a:rPr lang="de-DE" dirty="0" smtClean="0"/>
              <a:t>63% sind jeden Tag aktiv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/>
              <a:t> </a:t>
            </a:r>
            <a:r>
              <a:rPr lang="de-DE" dirty="0" smtClean="0"/>
              <a:t>140 Freunde im Schnitt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/>
              <a:t> </a:t>
            </a:r>
            <a:r>
              <a:rPr lang="de-DE" dirty="0" smtClean="0"/>
              <a:t>219 Mrd. hochgeladene Fotos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/>
              <a:t> </a:t>
            </a:r>
            <a:r>
              <a:rPr lang="de-DE" dirty="0" smtClean="0"/>
              <a:t>140,3 Mrd. Freundschaften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/>
              <a:t> </a:t>
            </a:r>
            <a:r>
              <a:rPr lang="de-DE" dirty="0" smtClean="0"/>
              <a:t>1 Mrd. Mobile Nutzer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/>
              <a:t> </a:t>
            </a:r>
            <a:r>
              <a:rPr lang="de-DE" dirty="0" smtClean="0"/>
              <a:t>83% der 18-34 Jährigen </a:t>
            </a:r>
            <a:br>
              <a:rPr lang="de-DE" dirty="0" smtClean="0"/>
            </a:br>
            <a:r>
              <a:rPr lang="de-DE" dirty="0" smtClean="0"/>
              <a:t>   jeden Tag aktiv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dirty="0"/>
              <a:t> </a:t>
            </a:r>
            <a:r>
              <a:rPr lang="de-DE" dirty="0" smtClean="0"/>
              <a:t>27,3 Mio. Nutzer in Deutschland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Michael Haug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1800" dirty="0" smtClean="0">
                <a:latin typeface="+mj-lt"/>
                <a:hlinkClick r:id="rId3" action="ppaction://hlinkfile"/>
              </a:rPr>
              <a:t>Video</a:t>
            </a:r>
            <a:endParaRPr lang="de-DE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TEILNAHME JA – mit den richtigen Einstellungen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9" name="Grafik 8" descr="1.png"/>
          <p:cNvPicPr>
            <a:picLocks noChangeAspect="1"/>
          </p:cNvPicPr>
          <p:nvPr/>
        </p:nvPicPr>
        <p:blipFill>
          <a:blip r:embed="rId3" cstate="print"/>
          <a:srcRect b="11434"/>
          <a:stretch>
            <a:fillRect/>
          </a:stretch>
        </p:blipFill>
        <p:spPr>
          <a:xfrm>
            <a:off x="0" y="1620000"/>
            <a:ext cx="9144000" cy="5315851"/>
          </a:xfrm>
          <a:prstGeom prst="rect">
            <a:avLst/>
          </a:prstGeom>
        </p:spPr>
      </p:pic>
      <p:pic>
        <p:nvPicPr>
          <p:cNvPr id="11" name="Grafik 10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191" y="2060848"/>
            <a:ext cx="4624914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TEILNAHME JA – mit den richtigen Einstellungen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3" name="Grafik 22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0000"/>
            <a:ext cx="9144000" cy="4477407"/>
          </a:xfrm>
          <a:prstGeom prst="rect">
            <a:avLst/>
          </a:prstGeom>
        </p:spPr>
      </p:pic>
      <p:sp>
        <p:nvSpPr>
          <p:cNvPr id="24" name="Ellipse 23"/>
          <p:cNvSpPr/>
          <p:nvPr/>
        </p:nvSpPr>
        <p:spPr>
          <a:xfrm>
            <a:off x="1619672" y="3573016"/>
            <a:ext cx="4032448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5148064" y="4941168"/>
            <a:ext cx="3744416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Ich bin heute zu Gast in </a:t>
            </a:r>
            <a:r>
              <a:rPr lang="de-DE" dirty="0" smtClean="0"/>
              <a:t>Ruit</a:t>
            </a:r>
            <a:endParaRPr lang="de-DE" dirty="0" smtClean="0"/>
          </a:p>
          <a:p>
            <a:pPr algn="ctr"/>
            <a:r>
              <a:rPr lang="de-DE" dirty="0" smtClean="0"/>
              <a:t>Ibh26!R</a:t>
            </a:r>
            <a:endParaRPr lang="de-DE" dirty="0"/>
          </a:p>
        </p:txBody>
      </p:sp>
      <p:pic>
        <p:nvPicPr>
          <p:cNvPr id="25" name="Grafik 24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20000"/>
            <a:ext cx="9144000" cy="4959764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1772072" y="4221088"/>
            <a:ext cx="6184304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20000"/>
            <a:ext cx="9144000" cy="4932000"/>
          </a:xfrm>
          <a:prstGeom prst="rect">
            <a:avLst/>
          </a:prstGeom>
        </p:spPr>
      </p:pic>
      <p:pic>
        <p:nvPicPr>
          <p:cNvPr id="30" name="Grafik 29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620000"/>
            <a:ext cx="9144000" cy="5554934"/>
          </a:xfrm>
          <a:prstGeom prst="rect">
            <a:avLst/>
          </a:prstGeom>
        </p:spPr>
      </p:pic>
      <p:pic>
        <p:nvPicPr>
          <p:cNvPr id="31" name="Grafik 30" descr="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620000"/>
            <a:ext cx="9144000" cy="5013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Spiele und Anwendungen in </a:t>
            </a:r>
            <a:r>
              <a:rPr lang="de-DE" dirty="0" err="1" smtClean="0">
                <a:solidFill>
                  <a:srgbClr val="FF0000"/>
                </a:solidFill>
              </a:rPr>
              <a:t>facebook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Michael\AppData\Local\Temp\x10sctmp0.png"/>
          <p:cNvPicPr>
            <a:picLocks noChangeAspect="1" noChangeArrowheads="1"/>
          </p:cNvPicPr>
          <p:nvPr/>
        </p:nvPicPr>
        <p:blipFill>
          <a:blip r:embed="rId3" cstate="print"/>
          <a:srcRect b="26369"/>
          <a:stretch>
            <a:fillRect/>
          </a:stretch>
        </p:blipFill>
        <p:spPr bwMode="auto">
          <a:xfrm>
            <a:off x="395536" y="2060848"/>
            <a:ext cx="8324850" cy="4797152"/>
          </a:xfrm>
          <a:prstGeom prst="rect">
            <a:avLst/>
          </a:prstGeom>
          <a:noFill/>
        </p:spPr>
      </p:pic>
      <p:pic>
        <p:nvPicPr>
          <p:cNvPr id="5124" name="Picture 4" descr="C:\Users\Michael\AppData\Local\Temp\x10sctmp1.png"/>
          <p:cNvPicPr>
            <a:picLocks noChangeAspect="1" noChangeArrowheads="1"/>
          </p:cNvPicPr>
          <p:nvPr/>
        </p:nvPicPr>
        <p:blipFill>
          <a:blip r:embed="rId4" cstate="print"/>
          <a:srcRect l="67724" t="42000" r="12589" b="51700"/>
          <a:stretch>
            <a:fillRect/>
          </a:stretch>
        </p:blipFill>
        <p:spPr bwMode="auto">
          <a:xfrm>
            <a:off x="347531" y="4005064"/>
            <a:ext cx="8400933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Spiele und Anwendungen in </a:t>
            </a:r>
            <a:r>
              <a:rPr lang="de-DE" dirty="0" err="1" smtClean="0">
                <a:solidFill>
                  <a:srgbClr val="FF0000"/>
                </a:solidFill>
              </a:rPr>
              <a:t>facebook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8" name="Grafik 5" descr="BKA_offli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80976"/>
            <a:ext cx="7100888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Bi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6181" y="2033958"/>
            <a:ext cx="4391638" cy="3915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dirty="0" err="1" smtClean="0"/>
              <a:t>Social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Spiele und Anwendungen in </a:t>
            </a:r>
            <a:r>
              <a:rPr lang="de-DE" dirty="0" err="1" smtClean="0">
                <a:solidFill>
                  <a:srgbClr val="FF0000"/>
                </a:solidFill>
              </a:rPr>
              <a:t>facebook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Michael Haug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E4ED-E0EE-4965-9DDC-1E2309092F47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1763688" y="2204864"/>
            <a:ext cx="5648325" cy="3330675"/>
            <a:chOff x="1763688" y="2204864"/>
            <a:chExt cx="5648325" cy="3330675"/>
          </a:xfrm>
        </p:grpSpPr>
        <p:pic>
          <p:nvPicPr>
            <p:cNvPr id="21506" name="Picture 2" descr="C:\Users\Michael\AppData\Local\Temp\x10sctmp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4221088"/>
              <a:ext cx="5638800" cy="1314451"/>
            </a:xfrm>
            <a:prstGeom prst="rect">
              <a:avLst/>
            </a:prstGeom>
            <a:noFill/>
          </p:spPr>
        </p:pic>
        <p:pic>
          <p:nvPicPr>
            <p:cNvPr id="22530" name="Picture 2" descr="C:\Users\Michael\AppData\Local\Temp\x10sctmp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2204864"/>
              <a:ext cx="5648325" cy="1285876"/>
            </a:xfrm>
            <a:prstGeom prst="rect">
              <a:avLst/>
            </a:prstGeom>
            <a:noFill/>
          </p:spPr>
        </p:pic>
        <p:sp>
          <p:nvSpPr>
            <p:cNvPr id="7" name="Rechteck 6"/>
            <p:cNvSpPr/>
            <p:nvPr/>
          </p:nvSpPr>
          <p:spPr>
            <a:xfrm>
              <a:off x="1979712" y="256490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979712" y="4563505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2411760" y="2597556"/>
              <a:ext cx="1195772" cy="15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2411760" y="4589241"/>
              <a:ext cx="1195772" cy="15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Bildschirmpräsentation (4:3)</PresentationFormat>
  <Paragraphs>204</Paragraphs>
  <Slides>22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Larissa-Design</vt:lpstr>
      <vt:lpstr>Social Networks Gefahren &amp; Funktionsweise</vt:lpstr>
      <vt:lpstr>Michael Haug    30 Jahre jung, ledig u. keine Kinder </vt:lpstr>
      <vt:lpstr>Social Networks</vt:lpstr>
      <vt:lpstr>Folie 4</vt:lpstr>
      <vt:lpstr>Social Networks</vt:lpstr>
      <vt:lpstr>Social Networks</vt:lpstr>
      <vt:lpstr>Social Networks</vt:lpstr>
      <vt:lpstr>Social Networks</vt:lpstr>
      <vt:lpstr>Social Networks</vt:lpstr>
      <vt:lpstr>Social Networks</vt:lpstr>
      <vt:lpstr>Social Networks</vt:lpstr>
      <vt:lpstr>Social Networks</vt:lpstr>
      <vt:lpstr>Social Networks</vt:lpstr>
      <vt:lpstr>Social Networks</vt:lpstr>
      <vt:lpstr>Social Networks</vt:lpstr>
      <vt:lpstr>Social Networks</vt:lpstr>
      <vt:lpstr>Social Networks</vt:lpstr>
      <vt:lpstr>Social Networks</vt:lpstr>
      <vt:lpstr>Social Networks</vt:lpstr>
      <vt:lpstr>Social Networks</vt:lpstr>
      <vt:lpstr>Social Networks</vt:lpstr>
      <vt:lpstr> Vielen Dank für Eure Aufmerksamkeit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 Gefahren &amp; Funktionsweise</dc:title>
  <dc:creator>Michael Haug</dc:creator>
  <cp:lastModifiedBy>Michael Haug</cp:lastModifiedBy>
  <cp:revision>82</cp:revision>
  <dcterms:created xsi:type="dcterms:W3CDTF">2013-03-10T06:51:39Z</dcterms:created>
  <dcterms:modified xsi:type="dcterms:W3CDTF">2015-08-14T21:05:02Z</dcterms:modified>
</cp:coreProperties>
</file>